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Play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gJ2pkI4K1pbYVpelsBVWbAUJBW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CD18D7-D865-469F-805D-45933A8D969D}">
  <a:tblStyle styleId="{F5CD18D7-D865-469F-805D-45933A8D969D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D08E025-E674-4B63-A2D9-A3FEADB7B77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lay-bold.fntdata"/><Relationship Id="rId41" Type="http://schemas.openxmlformats.org/officeDocument/2006/relationships/font" Target="fonts/Play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upload -&gt; Patients had to wait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Had thresholds for positive and negative, in between was IDK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Nurses spent time fixing poor images to get a result, leading to delays</a:t>
            </a:r>
            <a:endParaRPr/>
          </a:p>
        </p:txBody>
      </p:sp>
      <p:sp>
        <p:nvSpPr>
          <p:cNvPr id="170" name="Google Shape;17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Technical: Regression or temperature based classification of patients into sepsis protocol</a:t>
            </a:r>
            <a:endParaRPr/>
          </a:p>
        </p:txBody>
      </p:sp>
      <p:sp>
        <p:nvSpPr>
          <p:cNvPr id="221" name="Google Shape;22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question to be asking clinically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that can easily be achieved by existing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that can improve the way patients are treated</a:t>
            </a:r>
            <a:endParaRPr/>
          </a:p>
        </p:txBody>
      </p:sp>
      <p:sp>
        <p:nvSpPr>
          <p:cNvPr id="227" name="Google Shape;22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Imagine a condition becomes more common, or starts to present in a different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Ex. Covid made ARDS much more common in the general population</a:t>
            </a:r>
            <a:endParaRPr/>
          </a:p>
        </p:txBody>
      </p:sp>
      <p:sp>
        <p:nvSpPr>
          <p:cNvPr id="249" name="Google Shape;24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in the procedural or surgical workflow could AI intervene?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AI or regular algorithms better for surgery? Can the two be used in tandem?</a:t>
            </a:r>
            <a:endParaRPr/>
          </a:p>
        </p:txBody>
      </p:sp>
      <p:sp>
        <p:nvSpPr>
          <p:cNvPr id="258" name="Google Shape;25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we made a new intracranial hemorrhage detection algorithm, we could cite Aidoc as a </a:t>
            </a:r>
            <a:endParaRPr/>
          </a:p>
        </p:txBody>
      </p:sp>
      <p:sp>
        <p:nvSpPr>
          <p:cNvPr id="272" name="Google Shape;27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in this class is to get you from just 1 to 1 and 2, be aware of 3 and not really understand 4.</a:t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retinal eye screen – supervised classification of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Hemorrhage detection -&gt; supervised classification of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Ambient medical scribe -&gt; supervised multiclass classification of audio where classes are text</a:t>
            </a:r>
            <a:endParaRPr/>
          </a:p>
        </p:txBody>
      </p:sp>
      <p:sp>
        <p:nvSpPr>
          <p:cNvPr id="135" name="Google Shape;13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Intro to AI in Medicine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 10: AI in the Clinic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Building a team</a:t>
            </a:r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 the clinician, your role is to pose a clinical question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Great investigators will keep the roles of other team members in mind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example, an idea that has a certain novel network in mind is how you execute a cutting-edge idea and get engineers excited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Clinical pain point + feasible implementation = novel success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iffusion models in medical imaging: A comprehensive survey - ScienceDirect"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3812" y="210473"/>
            <a:ext cx="3033713" cy="163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Building a team</a:t>
            </a:r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Clinician: identify clinical pain point or question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engineer: source and clean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scientist: perform analysis on data, including running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engineer: build consistent applications that house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Clinical Ethicist: Act as consultant regarding bias/safety of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The Research to Deployment Timeline</a:t>
            </a:r>
            <a:endParaRPr/>
          </a:p>
        </p:txBody>
      </p:sp>
      <p:sp>
        <p:nvSpPr>
          <p:cNvPr id="166" name="Google Shape;16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Pose a relevant clinical question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Software/data team develops possible intervention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Intervention is compared to humans (or humans +-) compared (often RCT)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Assess for clinical safety, efficiency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team begins scaling and deployment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Post deployment monitoring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Challenges With Clinical Efficiency</a:t>
            </a:r>
            <a:endParaRPr/>
          </a:p>
        </p:txBody>
      </p:sp>
      <p:sp>
        <p:nvSpPr>
          <p:cNvPr id="173" name="Google Shape;173;p13"/>
          <p:cNvSpPr txBox="1"/>
          <p:nvPr>
            <p:ph idx="1" type="body"/>
          </p:nvPr>
        </p:nvSpPr>
        <p:spPr>
          <a:xfrm>
            <a:off x="838200" y="1825625"/>
            <a:ext cx="105156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Google’s Retinal AI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were some challenges to implementation they faced?</a:t>
            </a:r>
            <a:endParaRPr/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43200"/>
            <a:ext cx="6345934" cy="37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0146" y="3044746"/>
            <a:ext cx="4659684" cy="310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Overview of Clinical Data Ecosystems</a:t>
            </a:r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Electronic Health Record (EHR) Systems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Picture Archiving and Communication Systems (PACS)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Surgical Robotics Integration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EHR Systems</a:t>
            </a:r>
            <a:endParaRPr/>
          </a:p>
        </p:txBody>
      </p:sp>
      <p:sp>
        <p:nvSpPr>
          <p:cNvPr id="187" name="Google Shape;187;p15"/>
          <p:cNvSpPr txBox="1"/>
          <p:nvPr>
            <p:ph idx="1" type="body"/>
          </p:nvPr>
        </p:nvSpPr>
        <p:spPr>
          <a:xfrm>
            <a:off x="838200" y="1825625"/>
            <a:ext cx="10515600" cy="1519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on the market- they all have their own nuances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FHIR (Fast Healthcare Interoperability Resources)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Patient, observation, observer data structure</a:t>
            </a:r>
            <a:endParaRPr/>
          </a:p>
        </p:txBody>
      </p:sp>
      <p:pic>
        <p:nvPicPr>
          <p:cNvPr descr="undefined" id="188" name="Google Shape;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390" y="3345084"/>
            <a:ext cx="6879220" cy="33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EHR Integration Points</a:t>
            </a:r>
            <a:endParaRPr/>
          </a:p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Prediction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Documentation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Medical Coding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Operational Optimization (scheduling, billing)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st EMR &amp; EHR Software 2021 Reviews, Free Demo And Pricing"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89" y="717630"/>
            <a:ext cx="11144911" cy="5340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type="title"/>
          </p:nvPr>
        </p:nvSpPr>
        <p:spPr>
          <a:xfrm>
            <a:off x="838200" y="1597567"/>
            <a:ext cx="10515600" cy="3361923"/>
          </a:xfrm>
          <a:prstGeom prst="rect">
            <a:avLst/>
          </a:prstGeom>
          <a:gradFill>
            <a:gsLst>
              <a:gs pos="0">
                <a:srgbClr val="770000">
                  <a:alpha val="25882"/>
                </a:srgbClr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are some clinical pain points for AI integration in the EHR?</a:t>
            </a:r>
            <a:br>
              <a:rPr lang="en-US"/>
            </a:br>
            <a:br>
              <a:rPr lang="en-US"/>
            </a:br>
            <a:r>
              <a:rPr lang="en-US"/>
              <a:t>How might these be implemented?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EPIC Sepsis Model</a:t>
            </a:r>
            <a:endParaRPr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developed by EPIC and integrated into EHR system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 EPIC: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Before: SIRS Criteria was flagged, but too many false +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Replaced with 60 factor model for assignment of risk score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Highlights contribution of features into score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756" y="2540140"/>
            <a:ext cx="9402487" cy="115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EPIC Sepsis Model</a:t>
            </a:r>
            <a:endParaRPr/>
          </a:p>
        </p:txBody>
      </p:sp>
      <p:sp>
        <p:nvSpPr>
          <p:cNvPr id="213" name="Google Shape;21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361" y="1690688"/>
            <a:ext cx="9507277" cy="1533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eiver operating characteristic - Wikipedia" id="215" name="Google Shape;2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156" y="3429000"/>
            <a:ext cx="3150605" cy="315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3678880" y="3903659"/>
            <a:ext cx="39932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one corresponds to about AUROC = .63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5695" y="3285626"/>
            <a:ext cx="4982270" cy="35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Last Time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Explored infrastructure available which is used to create, accelerate and deploy AI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GPU vs CPU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AI Data Centers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Python packages like PyTorch, TensorFlow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Discovered ways to collaboratively train model weights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Federated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Pretraining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Public Datasets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223;p20"/>
          <p:cNvGraphicFramePr/>
          <p:nvPr/>
        </p:nvGraphicFramePr>
        <p:xfrm>
          <a:off x="1" y="-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{4D08E025-E674-4B63-A2D9-A3FEADB7B771}</a:tableStyleId>
              </a:tblPr>
              <a:tblGrid>
                <a:gridCol w="6096000"/>
                <a:gridCol w="6096000"/>
              </a:tblGrid>
              <a:tr h="6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43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 Problem Statement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C5C5"/>
                    </a:solidFill>
                  </a:tcPr>
                </a:tc>
                <a:tc hMerge="1"/>
              </a:tr>
              <a:tr h="5568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 hMerge="1"/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FF5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34875" marB="34875" marR="34875" marL="34875">
                    <a:lnL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2D0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/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71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DC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875" marB="34875" marR="34875" marL="34875">
                    <a:lnL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E6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EPIC Sepsis Takeaways</a:t>
            </a:r>
            <a:endParaRPr/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Poor PPV -&gt; Alert fatigue, not solving problem it set out to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Proprietary models need scrutiny d/t conflict of interest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rate the following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Clinical motivation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Technical feasibility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Clinical utility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would we improve this model? (or any model worse than clinicians)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PACS</a:t>
            </a:r>
            <a:endParaRPr/>
          </a:p>
        </p:txBody>
      </p:sp>
      <p:sp>
        <p:nvSpPr>
          <p:cNvPr id="236" name="Google Shape;236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Picture Archiving and Communication Systems (PACS)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Database where Radiology images are stored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Interface for loading, viewing and reporting on Radiology studies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Title Case Style = Heading 1, McKesson Formatting = Tahoma 12 Bold"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559" y="3429000"/>
            <a:ext cx="3984321" cy="298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1728592" y="6488482"/>
            <a:ext cx="32943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McKesson PACS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Integration Points</a:t>
            </a:r>
            <a:endParaRPr/>
          </a:p>
        </p:txBody>
      </p:sp>
      <p:sp>
        <p:nvSpPr>
          <p:cNvPr id="244" name="Google Shape;244;p23"/>
          <p:cNvSpPr txBox="1"/>
          <p:nvPr>
            <p:ph idx="1" type="body"/>
          </p:nvPr>
        </p:nvSpPr>
        <p:spPr>
          <a:xfrm>
            <a:off x="838200" y="1825625"/>
            <a:ext cx="573796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Prediction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Documentation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Medical Coding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Operational Optimization (scheduling, billing)</a:t>
            </a:r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5" y="1154024"/>
            <a:ext cx="6100410" cy="518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 Drift</a:t>
            </a:r>
            <a:endParaRPr/>
          </a:p>
        </p:txBody>
      </p:sp>
      <p:sp>
        <p:nvSpPr>
          <p:cNvPr descr="Data Drift In Machine Learning Explained: How To Detect &amp; Mitigate" id="252" name="Google Shape;252;p24"/>
          <p:cNvSpPr txBox="1"/>
          <p:nvPr>
            <p:ph idx="1" type="body"/>
          </p:nvPr>
        </p:nvSpPr>
        <p:spPr>
          <a:xfrm>
            <a:off x="838200" y="1825625"/>
            <a:ext cx="4309997" cy="466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Gradual change over time between training dataset and real world population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Must consistently monitor algorithmic accuracy compared to ground truth 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192" y="2899937"/>
            <a:ext cx="7465513" cy="4199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drift example" id="254" name="Google Shape;25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0488" y="0"/>
            <a:ext cx="5736920" cy="322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Procedures</a:t>
            </a:r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b="19817" l="0" r="0" t="0"/>
          <a:stretch/>
        </p:blipFill>
        <p:spPr>
          <a:xfrm>
            <a:off x="5788786" y="40543"/>
            <a:ext cx="6010731" cy="6817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ectal Cancer: VA Deploys AI to Help Veterans" id="262" name="Google Shape;2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09" y="2262350"/>
            <a:ext cx="5984391" cy="402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Pathways for Medical Device Approval</a:t>
            </a:r>
            <a:endParaRPr/>
          </a:p>
        </p:txBody>
      </p:sp>
      <p:sp>
        <p:nvSpPr>
          <p:cNvPr id="268" name="Google Shape;26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510k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 Novo Approval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Premarket Approval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Exemptions (rare disease, breakthrough)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For the purposes of the FDA, software (including AI) is considered a medical device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510(k) Pathway for Medical Devices</a:t>
            </a:r>
            <a:endParaRPr/>
          </a:p>
        </p:txBody>
      </p:sp>
      <p:sp>
        <p:nvSpPr>
          <p:cNvPr id="275" name="Google Shape;27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FDA approval process for medical devices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Must find a “predicate” device with same use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idoc Releases AI Package to Speed Identification of Stroke"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264" y="3747239"/>
            <a:ext cx="4649472" cy="242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Addressing Data Drift</a:t>
            </a:r>
            <a:endParaRPr/>
          </a:p>
        </p:txBody>
      </p:sp>
      <p:sp>
        <p:nvSpPr>
          <p:cNvPr id="282" name="Google Shape;28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Predetermined Change Control Plans (PCCPs)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Plan outlining what changes and surveillance will occur ahead of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required for FDA approval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De Novo Device Approval</a:t>
            </a:r>
            <a:endParaRPr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838200" y="1825625"/>
            <a:ext cx="588803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devices that have no precedent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Ex. IDX: Diabetic retinopathy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Once approved, can serve as precedent in future 510k</a:t>
            </a:r>
            <a:endParaRPr/>
          </a:p>
        </p:txBody>
      </p:sp>
      <p:pic>
        <p:nvPicPr>
          <p:cNvPr descr="resultados deteccion retinopatia diabetica"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6237" y="0"/>
            <a:ext cx="54657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 we bring everything we know into the clinic and make strong decisions that benefit patients?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Practice thinking about ways existing AI interventions 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 you build a team of experts to go from idea to working application?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does the FDA approval process for medical devices look like?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FDA Device Classification</a:t>
            </a:r>
            <a:endParaRPr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838200" y="1825625"/>
            <a:ext cx="10515600" cy="18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Class I: Low risk (e.g., stethoscope) – usually exempt.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Class II: Moderate risk – majority of AI devices fall here.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Class III: High risk – life-supporting or life-sustaining, needs PMA.</a:t>
            </a:r>
            <a:endParaRPr/>
          </a:p>
        </p:txBody>
      </p:sp>
      <p:pic>
        <p:nvPicPr>
          <p:cNvPr descr="FDA Medical Device Classes"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90" y="3429000"/>
            <a:ext cx="10548484" cy="30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FDA Device Classification</a:t>
            </a:r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838200" y="1825625"/>
            <a:ext cx="10515600" cy="18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Class I: 510k eligible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Class II: 510k eligible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Class III: Needs pre-market approval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Pre Market Authorization</a:t>
            </a:r>
            <a:endParaRPr/>
          </a:p>
        </p:txBody>
      </p:sp>
      <p:sp>
        <p:nvSpPr>
          <p:cNvPr id="308" name="Google Shape;30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Needed for high risk medical devices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 a study for use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During the study, obtain an investigational device exemption for the experimental device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Then, FDA reviews data for clinical approval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Next time:</a:t>
            </a:r>
            <a:endParaRPr/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Project Intro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Practice by coming up with a clinical question of your own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type="title"/>
          </p:nvPr>
        </p:nvSpPr>
        <p:spPr>
          <a:xfrm>
            <a:off x="5097049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Thanks!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Knowledge Distillation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838200" y="1825625"/>
            <a:ext cx="54625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Used in cases where labelled data is scarce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Rare disease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Image segmentation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itHub - ShivamRajSharma/Teacher-Student-Network: PyTorch implementation of  Teacher-Student Network(Knowledge Distillation)."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5950" y="1825625"/>
            <a:ext cx="6198990" cy="381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Posing a question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8200" y="1825625"/>
            <a:ext cx="76342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Clinical question to answer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Technical problem statement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/>
              <a:t>Regression vs classification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/>
              <a:t>Supervised vs semi-supervised vs unsupervised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Other technical details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/>
              <a:t>Loss function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/>
              <a:t>Training regime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/>
              <a:t>Network architecture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AutoNum type="arabicPeriod"/>
            </a:pPr>
            <a:r>
              <a:rPr lang="en-US"/>
              <a:t>Implementation, coding and deployment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t/>
            </a:r>
            <a:endParaRPr/>
          </a:p>
        </p:txBody>
      </p:sp>
      <p:cxnSp>
        <p:nvCxnSpPr>
          <p:cNvPr id="109" name="Google Shape;109;p4"/>
          <p:cNvCxnSpPr/>
          <p:nvPr/>
        </p:nvCxnSpPr>
        <p:spPr>
          <a:xfrm>
            <a:off x="8915400" y="1057275"/>
            <a:ext cx="0" cy="464343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" name="Google Shape;110;p4"/>
          <p:cNvCxnSpPr/>
          <p:nvPr/>
        </p:nvCxnSpPr>
        <p:spPr>
          <a:xfrm>
            <a:off x="9271322" y="1825625"/>
            <a:ext cx="0" cy="82497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Tips to remember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 many ways to approach a problem – many right answers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90% of the work is gathering the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Something working poorly is better than nothing (just make it exist)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838200" y="648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Menu</a:t>
            </a:r>
            <a:endParaRPr/>
          </a:p>
        </p:txBody>
      </p:sp>
      <p:graphicFrame>
        <p:nvGraphicFramePr>
          <p:cNvPr id="122" name="Google Shape;122;p6"/>
          <p:cNvGraphicFramePr/>
          <p:nvPr/>
        </p:nvGraphicFramePr>
        <p:xfrm>
          <a:off x="838200" y="11022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{F5CD18D7-D865-469F-805D-45933A8D969D}</a:tableStyleId>
              </a:tblPr>
              <a:tblGrid>
                <a:gridCol w="2005200"/>
                <a:gridCol w="3252600"/>
                <a:gridCol w="2628900"/>
                <a:gridCol w="2628900"/>
              </a:tblGrid>
              <a:tr h="192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AI Tasks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 hMerge="1"/>
                <a:tc hMerge="1"/>
              </a:tr>
              <a:tr h="46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Name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Regression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Classification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Multi-class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Definition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Predicting a number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Predicting which group of two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Predicting which group of many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Examples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Hosp Stay Duration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Stroke Detection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LLMs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Activation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ReLU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Sigmoid/Tanh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Softmax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Loss Fn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Mean squared error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Log loss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Multiclass log loss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</a:tbl>
          </a:graphicData>
        </a:graphic>
      </p:graphicFrame>
      <p:graphicFrame>
        <p:nvGraphicFramePr>
          <p:cNvPr id="123" name="Google Shape;123;p6"/>
          <p:cNvGraphicFramePr/>
          <p:nvPr/>
        </p:nvGraphicFramePr>
        <p:xfrm>
          <a:off x="838200" y="45647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{F5CD18D7-D865-469F-805D-45933A8D969D}</a:tableStyleId>
              </a:tblPr>
              <a:tblGrid>
                <a:gridCol w="2005200"/>
                <a:gridCol w="3252600"/>
                <a:gridCol w="2628900"/>
                <a:gridCol w="2628900"/>
              </a:tblGrid>
              <a:tr h="192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Training Regimes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 hMerge="1"/>
                <a:tc hMerge="1"/>
              </a:tr>
              <a:tr h="46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Type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Supervised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Self-Supervised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Unsupervised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Definition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We tell model what outputs should be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Block part of data and try to guess it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Choose hparams and let model find trends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AI Menu</a:t>
            </a:r>
            <a:endParaRPr/>
          </a:p>
        </p:txBody>
      </p:sp>
      <p:graphicFrame>
        <p:nvGraphicFramePr>
          <p:cNvPr id="129" name="Google Shape;129;p7"/>
          <p:cNvGraphicFramePr/>
          <p:nvPr/>
        </p:nvGraphicFramePr>
        <p:xfrm>
          <a:off x="30009" y="20558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{F5CD18D7-D865-469F-805D-45933A8D969D}</a:tableStyleId>
              </a:tblPr>
              <a:tblGrid>
                <a:gridCol w="1527150"/>
                <a:gridCol w="1234325"/>
                <a:gridCol w="1234325"/>
              </a:tblGrid>
              <a:tr h="1923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Special Data Types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 hMerge="1"/>
                <a:tc hMerge="1"/>
              </a:tr>
              <a:tr h="46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Time Series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Imaging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Audio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Text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Video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noFill/>
                  </a:tcPr>
                </a:tc>
              </a:tr>
            </a:tbl>
          </a:graphicData>
        </a:graphic>
      </p:graphicFrame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829" y="0"/>
            <a:ext cx="3965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4216" y="0"/>
            <a:ext cx="41326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Medical AI On the Market</a:t>
            </a:r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695" y="1690688"/>
            <a:ext cx="4795777" cy="2065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I uses retinal scans to estimate heart disease risk | Technology  News - The Indian Express" id="139" name="Google Shape;13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28" y="1681454"/>
            <a:ext cx="5717472" cy="317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bient Medical Scribe AI: A Game-changer in Healthcare" id="140" name="Google Shape;14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6695" y="3999095"/>
            <a:ext cx="4844003" cy="2724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/>
        </p:nvSpPr>
        <p:spPr>
          <a:xfrm>
            <a:off x="173620" y="5034987"/>
            <a:ext cx="633617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have you guys heard of that’s out there?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use what we know to make guesses as to how these work?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Areas to Consider</a:t>
            </a:r>
            <a:endParaRPr/>
          </a:p>
        </p:txBody>
      </p:sp>
      <p:pic>
        <p:nvPicPr>
          <p:cNvPr id="147" name="Google Shape;14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2025-10-11T02:56:25Z</dcterms:created>
  <dc:creator>Stephen Lostetter</dc:creator>
</cp:coreProperties>
</file>